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1" r:id="rId3"/>
    <p:sldId id="292" r:id="rId4"/>
    <p:sldId id="293" r:id="rId5"/>
    <p:sldId id="257" r:id="rId6"/>
    <p:sldId id="260" r:id="rId7"/>
    <p:sldId id="298" r:id="rId8"/>
    <p:sldId id="259" r:id="rId9"/>
    <p:sldId id="258" r:id="rId10"/>
    <p:sldId id="295" r:id="rId11"/>
    <p:sldId id="261" r:id="rId12"/>
    <p:sldId id="262" r:id="rId13"/>
    <p:sldId id="297" r:id="rId14"/>
    <p:sldId id="263" r:id="rId15"/>
    <p:sldId id="267" r:id="rId16"/>
    <p:sldId id="294" r:id="rId17"/>
    <p:sldId id="266" r:id="rId18"/>
    <p:sldId id="290" r:id="rId19"/>
    <p:sldId id="265" r:id="rId20"/>
    <p:sldId id="300" r:id="rId21"/>
    <p:sldId id="268" r:id="rId22"/>
    <p:sldId id="299" r:id="rId23"/>
    <p:sldId id="264" r:id="rId24"/>
    <p:sldId id="296" r:id="rId25"/>
    <p:sldId id="270" r:id="rId26"/>
    <p:sldId id="314" r:id="rId27"/>
    <p:sldId id="301" r:id="rId28"/>
    <p:sldId id="269" r:id="rId29"/>
    <p:sldId id="302" r:id="rId30"/>
    <p:sldId id="271" r:id="rId31"/>
    <p:sldId id="304" r:id="rId32"/>
    <p:sldId id="273" r:id="rId33"/>
    <p:sldId id="305" r:id="rId34"/>
    <p:sldId id="274" r:id="rId35"/>
    <p:sldId id="306" r:id="rId36"/>
    <p:sldId id="275" r:id="rId37"/>
    <p:sldId id="307" r:id="rId38"/>
    <p:sldId id="276" r:id="rId39"/>
    <p:sldId id="277" r:id="rId40"/>
    <p:sldId id="278" r:id="rId41"/>
    <p:sldId id="280" r:id="rId42"/>
    <p:sldId id="281" r:id="rId43"/>
    <p:sldId id="283" r:id="rId44"/>
    <p:sldId id="284" r:id="rId45"/>
    <p:sldId id="282" r:id="rId46"/>
    <p:sldId id="285" r:id="rId47"/>
    <p:sldId id="286" r:id="rId48"/>
    <p:sldId id="287" r:id="rId49"/>
    <p:sldId id="288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276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B87F-DCA2-4AF0-AFB0-98C2F1B72F1E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21B3D-7608-40BE-8863-35627F060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569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B87F-DCA2-4AF0-AFB0-98C2F1B72F1E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21B3D-7608-40BE-8863-35627F060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91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B87F-DCA2-4AF0-AFB0-98C2F1B72F1E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21B3D-7608-40BE-8863-35627F060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971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B87F-DCA2-4AF0-AFB0-98C2F1B72F1E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21B3D-7608-40BE-8863-35627F060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2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B87F-DCA2-4AF0-AFB0-98C2F1B72F1E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21B3D-7608-40BE-8863-35627F060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825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B87F-DCA2-4AF0-AFB0-98C2F1B72F1E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21B3D-7608-40BE-8863-35627F060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644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B87F-DCA2-4AF0-AFB0-98C2F1B72F1E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21B3D-7608-40BE-8863-35627F060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915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B87F-DCA2-4AF0-AFB0-98C2F1B72F1E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21B3D-7608-40BE-8863-35627F060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154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B87F-DCA2-4AF0-AFB0-98C2F1B72F1E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21B3D-7608-40BE-8863-35627F060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802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B87F-DCA2-4AF0-AFB0-98C2F1B72F1E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21B3D-7608-40BE-8863-35627F060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690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B87F-DCA2-4AF0-AFB0-98C2F1B72F1E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21B3D-7608-40BE-8863-35627F060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534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9B87F-DCA2-4AF0-AFB0-98C2F1B72F1E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21B3D-7608-40BE-8863-35627F060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106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340768"/>
            <a:ext cx="6400800" cy="4298032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МУЗЕЕВ </a:t>
            </a:r>
          </a:p>
          <a:p>
            <a:r>
              <a:rPr lang="ru-RU" sz="6000" b="1" dirty="0" smtClean="0">
                <a:solidFill>
                  <a:srgbClr val="FF0000"/>
                </a:solidFill>
              </a:rPr>
              <a:t>ЧАРУЮЩИЙ МИР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75656" y="332656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ГУК «ЦБС </a:t>
            </a:r>
            <a:r>
              <a:rPr lang="ru-RU" dirty="0" err="1" smtClean="0">
                <a:solidFill>
                  <a:srgbClr val="FF0000"/>
                </a:solidFill>
              </a:rPr>
              <a:t>Осиповичского</a:t>
            </a:r>
            <a:r>
              <a:rPr lang="ru-RU" dirty="0" smtClean="0">
                <a:solidFill>
                  <a:srgbClr val="FF0000"/>
                </a:solidFill>
              </a:rPr>
              <a:t> района»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Районная детская библиотека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00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37" y="6036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99592" y="980728"/>
            <a:ext cx="734481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</a:rPr>
              <a:t>Оружейная палата Московского Кремля </a:t>
            </a:r>
            <a:r>
              <a:rPr lang="ru-RU" sz="2800" dirty="0" smtClean="0">
                <a:solidFill>
                  <a:srgbClr val="7030A0"/>
                </a:solidFill>
              </a:rPr>
              <a:t>Оружейная </a:t>
            </a:r>
            <a:r>
              <a:rPr lang="ru-RU" sz="2800" dirty="0">
                <a:solidFill>
                  <a:srgbClr val="7030A0"/>
                </a:solidFill>
              </a:rPr>
              <a:t>палата Московского Кремля была построена в 1844-1851 </a:t>
            </a:r>
            <a:r>
              <a:rPr lang="ru-RU" sz="2800" dirty="0" err="1">
                <a:solidFill>
                  <a:srgbClr val="7030A0"/>
                </a:solidFill>
              </a:rPr>
              <a:t>г.г</a:t>
            </a:r>
            <a:r>
              <a:rPr lang="ru-RU" sz="2800" dirty="0">
                <a:solidFill>
                  <a:srgbClr val="7030A0"/>
                </a:solidFill>
              </a:rPr>
              <a:t>. на территории Кремля. Является богатейшим музеем-сокровищницей исторических реликвий памятников культуры и искусства, собираемых на протяжении нескольких веков.</a:t>
            </a:r>
            <a:br>
              <a:rPr lang="ru-RU" sz="2800" dirty="0">
                <a:solidFill>
                  <a:srgbClr val="7030A0"/>
                </a:solidFill>
              </a:rPr>
            </a:br>
            <a:r>
              <a:rPr lang="ru-RU" sz="2800" dirty="0">
                <a:solidFill>
                  <a:srgbClr val="7030A0"/>
                </a:solidFill>
              </a:rPr>
              <a:t>Из разных стран мира приезжают в нашу страну туристы, чтобы познакомиться с этими коллекциями.</a:t>
            </a:r>
            <a:br>
              <a:rPr lang="ru-RU" sz="2800" dirty="0">
                <a:solidFill>
                  <a:srgbClr val="7030A0"/>
                </a:solidFill>
              </a:rPr>
            </a:br>
            <a:endParaRPr lang="ru-RU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90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340768"/>
            <a:ext cx="6400800" cy="4298032"/>
          </a:xfrm>
        </p:spPr>
        <p:txBody>
          <a:bodyPr>
            <a:normAutofit/>
          </a:bodyPr>
          <a:lstStyle/>
          <a:p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470" y="0"/>
            <a:ext cx="9726940" cy="6844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27784" y="260648"/>
            <a:ext cx="3960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ОРУЖЕЙНАЯ ПАЛАТА </a:t>
            </a:r>
            <a:r>
              <a:rPr lang="ru-RU" sz="3200" b="1" dirty="0">
                <a:solidFill>
                  <a:srgbClr val="FF0000"/>
                </a:solidFill>
              </a:rPr>
              <a:t>(</a:t>
            </a:r>
            <a:r>
              <a:rPr lang="ru-RU" sz="3200" b="1" dirty="0" smtClean="0">
                <a:solidFill>
                  <a:srgbClr val="FF0000"/>
                </a:solidFill>
              </a:rPr>
              <a:t>МОСКВА)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11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340768"/>
            <a:ext cx="6400800" cy="4298032"/>
          </a:xfrm>
        </p:spPr>
        <p:txBody>
          <a:bodyPr>
            <a:normAutofit/>
          </a:bodyPr>
          <a:lstStyle/>
          <a:p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83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554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7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1680" y="980728"/>
            <a:ext cx="604867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</a:rPr>
              <a:t>Музей Прадо в Испании</a:t>
            </a:r>
          </a:p>
          <a:p>
            <a:pPr algn="ctr"/>
            <a:r>
              <a:rPr lang="ru-RU" sz="2800" dirty="0">
                <a:solidFill>
                  <a:srgbClr val="7030A0"/>
                </a:solidFill>
              </a:rPr>
              <a:t>Один из крупнейших музеев, представляющий собрание живописи, скульптуры и декоративно-прикладного искусства, а также шедевры мастеров испанских, итальянских и других школ.</a:t>
            </a:r>
          </a:p>
        </p:txBody>
      </p:sp>
    </p:spTree>
    <p:extLst>
      <p:ext uri="{BB962C8B-B14F-4D97-AF65-F5344CB8AC3E}">
        <p14:creationId xmlns:p14="http://schemas.microsoft.com/office/powerpoint/2010/main" val="138956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340768"/>
            <a:ext cx="6400800" cy="4298032"/>
          </a:xfrm>
        </p:spPr>
        <p:txBody>
          <a:bodyPr>
            <a:normAutofit/>
          </a:bodyPr>
          <a:lstStyle/>
          <a:p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76" y="756704"/>
            <a:ext cx="9156175" cy="6104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35696" y="0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МУЗЕЙ ПРАДО  (ИСПАНИЯ)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72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340768"/>
            <a:ext cx="6400800" cy="4298032"/>
          </a:xfrm>
        </p:spPr>
        <p:txBody>
          <a:bodyPr>
            <a:normAutofit/>
          </a:bodyPr>
          <a:lstStyle/>
          <a:p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761" y="850404"/>
            <a:ext cx="9337522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647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7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1640" y="332656"/>
            <a:ext cx="734481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</a:rPr>
              <a:t>Музей восковых фигур Мадам </a:t>
            </a:r>
            <a:r>
              <a:rPr lang="ru-RU" sz="2800" b="1" dirty="0" err="1">
                <a:solidFill>
                  <a:srgbClr val="7030A0"/>
                </a:solidFill>
              </a:rPr>
              <a:t>Тюссо</a:t>
            </a:r>
            <a:r>
              <a:rPr lang="ru-RU" sz="2800" b="1" dirty="0">
                <a:solidFill>
                  <a:srgbClr val="7030A0"/>
                </a:solidFill>
              </a:rPr>
              <a:t> </a:t>
            </a:r>
            <a:endParaRPr lang="ru-RU" sz="2800" b="1" dirty="0" smtClean="0">
              <a:solidFill>
                <a:srgbClr val="7030A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7030A0"/>
                </a:solidFill>
              </a:rPr>
              <a:t>в </a:t>
            </a:r>
            <a:r>
              <a:rPr lang="ru-RU" sz="2800" b="1" dirty="0">
                <a:solidFill>
                  <a:srgbClr val="7030A0"/>
                </a:solidFill>
              </a:rPr>
              <a:t>Лондоне</a:t>
            </a:r>
          </a:p>
          <a:p>
            <a:pPr algn="ctr"/>
            <a:r>
              <a:rPr lang="ru-RU" sz="2800" dirty="0">
                <a:solidFill>
                  <a:srgbClr val="7030A0"/>
                </a:solidFill>
              </a:rPr>
              <a:t>Фигуры в музее мадам </a:t>
            </a:r>
            <a:r>
              <a:rPr lang="ru-RU" sz="2800" dirty="0" err="1">
                <a:solidFill>
                  <a:srgbClr val="7030A0"/>
                </a:solidFill>
              </a:rPr>
              <a:t>Тюссо</a:t>
            </a:r>
            <a:r>
              <a:rPr lang="ru-RU" sz="2800" dirty="0">
                <a:solidFill>
                  <a:srgbClr val="7030A0"/>
                </a:solidFill>
              </a:rPr>
              <a:t> представлены не только историческими личностями. Здесь находятся экспонаты, отражающие изменения в окружающем нас мире. В музее можно сфотографироваться с восковыми фигурами легендарных певцов, музыкантов, политиков, комиков и ученых. Примечательно то, что на входе в музей находится портрет Марии </a:t>
            </a:r>
            <a:r>
              <a:rPr lang="ru-RU" sz="2800" dirty="0" err="1">
                <a:solidFill>
                  <a:srgbClr val="7030A0"/>
                </a:solidFill>
              </a:rPr>
              <a:t>Тюссо</a:t>
            </a:r>
            <a:r>
              <a:rPr lang="ru-RU" sz="2800" dirty="0">
                <a:solidFill>
                  <a:srgbClr val="7030A0"/>
                </a:solidFill>
              </a:rPr>
              <a:t>, который создала при жизни она.</a:t>
            </a:r>
          </a:p>
        </p:txBody>
      </p:sp>
    </p:spTree>
    <p:extLst>
      <p:ext uri="{BB962C8B-B14F-4D97-AF65-F5344CB8AC3E}">
        <p14:creationId xmlns:p14="http://schemas.microsoft.com/office/powerpoint/2010/main" val="65643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340768"/>
            <a:ext cx="6400800" cy="4298032"/>
          </a:xfrm>
        </p:spPr>
        <p:txBody>
          <a:bodyPr>
            <a:normAutofit/>
          </a:bodyPr>
          <a:lstStyle/>
          <a:p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77" y="8764"/>
            <a:ext cx="9240376" cy="684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83768" y="188640"/>
            <a:ext cx="4104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МУЗЕЙ МАДАМ ТЮССО 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</a:rPr>
              <a:t>(ЛОНДОН)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76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340768"/>
            <a:ext cx="6400800" cy="4298032"/>
          </a:xfrm>
        </p:spPr>
        <p:txBody>
          <a:bodyPr>
            <a:normAutofit/>
          </a:bodyPr>
          <a:lstStyle/>
          <a:p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751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340768"/>
            <a:ext cx="6400800" cy="4298032"/>
          </a:xfrm>
        </p:spPr>
        <p:txBody>
          <a:bodyPr>
            <a:normAutofit/>
          </a:bodyPr>
          <a:lstStyle/>
          <a:p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698" y="116633"/>
            <a:ext cx="9759842" cy="654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147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340768"/>
            <a:ext cx="6400800" cy="4298032"/>
          </a:xfrm>
        </p:spPr>
        <p:txBody>
          <a:bodyPr>
            <a:normAutofit fontScale="40000" lnSpcReduction="20000"/>
          </a:bodyPr>
          <a:lstStyle/>
          <a:p>
            <a:r>
              <a:rPr lang="ru-RU" sz="6000" b="1" i="1" dirty="0">
                <a:solidFill>
                  <a:srgbClr val="7030A0"/>
                </a:solidFill>
              </a:rPr>
              <a:t>Есть место, где всегда живет история</a:t>
            </a:r>
            <a:br>
              <a:rPr lang="ru-RU" sz="6000" b="1" i="1" dirty="0">
                <a:solidFill>
                  <a:srgbClr val="7030A0"/>
                </a:solidFill>
              </a:rPr>
            </a:br>
            <a:r>
              <a:rPr lang="ru-RU" sz="6000" b="1" i="1" dirty="0">
                <a:solidFill>
                  <a:srgbClr val="7030A0"/>
                </a:solidFill>
              </a:rPr>
              <a:t>Не важно уж когда прошедших лет</a:t>
            </a:r>
            <a:br>
              <a:rPr lang="ru-RU" sz="6000" b="1" i="1" dirty="0">
                <a:solidFill>
                  <a:srgbClr val="7030A0"/>
                </a:solidFill>
              </a:rPr>
            </a:br>
            <a:r>
              <a:rPr lang="ru-RU" sz="6000" b="1" i="1" dirty="0">
                <a:solidFill>
                  <a:srgbClr val="7030A0"/>
                </a:solidFill>
              </a:rPr>
              <a:t>И мы, входя на эту территорию,</a:t>
            </a:r>
            <a:br>
              <a:rPr lang="ru-RU" sz="6000" b="1" i="1" dirty="0">
                <a:solidFill>
                  <a:srgbClr val="7030A0"/>
                </a:solidFill>
              </a:rPr>
            </a:br>
            <a:r>
              <a:rPr lang="ru-RU" sz="6000" b="1" i="1" dirty="0">
                <a:solidFill>
                  <a:srgbClr val="7030A0"/>
                </a:solidFill>
              </a:rPr>
              <a:t>Стараемся на все найти ответ</a:t>
            </a:r>
            <a:br>
              <a:rPr lang="ru-RU" sz="6000" b="1" i="1" dirty="0">
                <a:solidFill>
                  <a:srgbClr val="7030A0"/>
                </a:solidFill>
              </a:rPr>
            </a:br>
            <a:r>
              <a:rPr lang="ru-RU" sz="6000" b="1" i="1" dirty="0">
                <a:solidFill>
                  <a:srgbClr val="7030A0"/>
                </a:solidFill>
              </a:rPr>
              <a:t/>
            </a:r>
            <a:br>
              <a:rPr lang="ru-RU" sz="6000" b="1" i="1" dirty="0">
                <a:solidFill>
                  <a:srgbClr val="7030A0"/>
                </a:solidFill>
              </a:rPr>
            </a:br>
            <a:r>
              <a:rPr lang="ru-RU" sz="6000" b="1" i="1" dirty="0">
                <a:solidFill>
                  <a:srgbClr val="7030A0"/>
                </a:solidFill>
              </a:rPr>
              <a:t>Сегодня день торжественен и строг.</a:t>
            </a:r>
            <a:br>
              <a:rPr lang="ru-RU" sz="6000" b="1" i="1" dirty="0">
                <a:solidFill>
                  <a:srgbClr val="7030A0"/>
                </a:solidFill>
              </a:rPr>
            </a:br>
            <a:r>
              <a:rPr lang="ru-RU" sz="6000" b="1" i="1" dirty="0">
                <a:solidFill>
                  <a:srgbClr val="7030A0"/>
                </a:solidFill>
              </a:rPr>
              <a:t>Открыта дверь, музей гостей встречает,</a:t>
            </a:r>
            <a:br>
              <a:rPr lang="ru-RU" sz="6000" b="1" i="1" dirty="0">
                <a:solidFill>
                  <a:srgbClr val="7030A0"/>
                </a:solidFill>
              </a:rPr>
            </a:br>
            <a:r>
              <a:rPr lang="ru-RU" sz="6000" b="1" i="1" dirty="0">
                <a:solidFill>
                  <a:srgbClr val="7030A0"/>
                </a:solidFill>
              </a:rPr>
              <a:t>В стенах своих входящих привечает,</a:t>
            </a:r>
            <a:br>
              <a:rPr lang="ru-RU" sz="6000" b="1" i="1" dirty="0">
                <a:solidFill>
                  <a:srgbClr val="7030A0"/>
                </a:solidFill>
              </a:rPr>
            </a:br>
            <a:r>
              <a:rPr lang="ru-RU" sz="6000" b="1" i="1" dirty="0">
                <a:solidFill>
                  <a:srgbClr val="7030A0"/>
                </a:solidFill>
              </a:rPr>
              <a:t>Лишь стоит преступить его порог.</a:t>
            </a:r>
            <a:br>
              <a:rPr lang="ru-RU" sz="6000" b="1" i="1" dirty="0">
                <a:solidFill>
                  <a:srgbClr val="7030A0"/>
                </a:solidFill>
              </a:rPr>
            </a:br>
            <a:r>
              <a:rPr lang="ru-RU" sz="6000" b="1" i="1" dirty="0">
                <a:solidFill>
                  <a:srgbClr val="7030A0"/>
                </a:solidFill>
              </a:rPr>
              <a:t/>
            </a:r>
            <a:br>
              <a:rPr lang="ru-RU" sz="6000" b="1" i="1" dirty="0">
                <a:solidFill>
                  <a:srgbClr val="7030A0"/>
                </a:solidFill>
              </a:rPr>
            </a:br>
            <a:r>
              <a:rPr lang="ru-RU" sz="6000" b="1" i="1" dirty="0">
                <a:solidFill>
                  <a:srgbClr val="7030A0"/>
                </a:solidFill>
              </a:rPr>
              <a:t>Не принято здесь громко говорить,</a:t>
            </a:r>
            <a:br>
              <a:rPr lang="ru-RU" sz="6000" b="1" i="1" dirty="0">
                <a:solidFill>
                  <a:srgbClr val="7030A0"/>
                </a:solidFill>
              </a:rPr>
            </a:br>
            <a:r>
              <a:rPr lang="ru-RU" sz="6000" b="1" i="1" dirty="0">
                <a:solidFill>
                  <a:srgbClr val="7030A0"/>
                </a:solidFill>
              </a:rPr>
              <a:t>И строгие глядят с портретов лица,</a:t>
            </a:r>
            <a:br>
              <a:rPr lang="ru-RU" sz="6000" b="1" i="1" dirty="0">
                <a:solidFill>
                  <a:srgbClr val="7030A0"/>
                </a:solidFill>
              </a:rPr>
            </a:br>
            <a:r>
              <a:rPr lang="ru-RU" sz="6000" b="1" i="1" dirty="0">
                <a:solidFill>
                  <a:srgbClr val="7030A0"/>
                </a:solidFill>
              </a:rPr>
              <a:t>Ты понимаешь: стоило родиться,</a:t>
            </a:r>
            <a:br>
              <a:rPr lang="ru-RU" sz="6000" b="1" i="1" dirty="0">
                <a:solidFill>
                  <a:srgbClr val="7030A0"/>
                </a:solidFill>
              </a:rPr>
            </a:br>
            <a:r>
              <a:rPr lang="ru-RU" sz="6000" b="1" i="1" dirty="0">
                <a:solidFill>
                  <a:srgbClr val="7030A0"/>
                </a:solidFill>
              </a:rPr>
              <a:t>Чтобы узнать, как мастер мог творить</a:t>
            </a:r>
            <a:r>
              <a:rPr lang="ru-RU" sz="6000" i="1" dirty="0">
                <a:solidFill>
                  <a:srgbClr val="7030A0"/>
                </a:solidFill>
              </a:rPr>
              <a:t>.</a:t>
            </a:r>
            <a:endParaRPr lang="ru-RU" sz="6000" dirty="0">
              <a:solidFill>
                <a:srgbClr val="7030A0"/>
              </a:solidFill>
            </a:endParaRPr>
          </a:p>
          <a:p>
            <a:endParaRPr lang="ru-RU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17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2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3648" y="1196752"/>
            <a:ext cx="67687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</a:rPr>
              <a:t>Музей Соломона Гуггенхайма в США</a:t>
            </a:r>
          </a:p>
          <a:p>
            <a:pPr algn="ctr"/>
            <a:r>
              <a:rPr lang="ru-RU" sz="2800" dirty="0">
                <a:solidFill>
                  <a:srgbClr val="7030A0"/>
                </a:solidFill>
              </a:rPr>
              <a:t>Внешне музей выглядит как перевёрнутая пирамидальная башня. Это здание считается одним из самых ярких произведений архитектуры XX века. </a:t>
            </a:r>
          </a:p>
        </p:txBody>
      </p:sp>
    </p:spTree>
    <p:extLst>
      <p:ext uri="{BB962C8B-B14F-4D97-AF65-F5344CB8AC3E}">
        <p14:creationId xmlns:p14="http://schemas.microsoft.com/office/powerpoint/2010/main" val="253401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340768"/>
            <a:ext cx="6400800" cy="4298032"/>
          </a:xfrm>
        </p:spPr>
        <p:txBody>
          <a:bodyPr>
            <a:normAutofit/>
          </a:bodyPr>
          <a:lstStyle/>
          <a:p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77430"/>
            <a:ext cx="9129675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476672"/>
            <a:ext cx="9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МУЗЕЙ СОЛОМОНА ГУГГЕНХАЙМА </a:t>
            </a:r>
            <a:r>
              <a:rPr lang="ru-RU" sz="3600" b="1" dirty="0">
                <a:solidFill>
                  <a:srgbClr val="FF0000"/>
                </a:solidFill>
              </a:rPr>
              <a:t>(</a:t>
            </a:r>
            <a:r>
              <a:rPr lang="ru-RU" sz="3600" b="1" dirty="0" smtClean="0">
                <a:solidFill>
                  <a:srgbClr val="FF0000"/>
                </a:solidFill>
              </a:rPr>
              <a:t>США)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18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7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722526"/>
            <a:ext cx="86409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Театр-музей Дали в Испании</a:t>
            </a:r>
          </a:p>
          <a:p>
            <a:pPr algn="ctr"/>
            <a:r>
              <a:rPr lang="ru-RU" sz="2400" dirty="0">
                <a:solidFill>
                  <a:srgbClr val="7030A0"/>
                </a:solidFill>
              </a:rPr>
              <a:t>Увидеть мир глазами Сальвадора Дали, погрузиться в мир иллюзий и мистификаций вполне возможно, побывав в Музее-театре известного мастера. Поразительный прозрачный сферический купол, напоминающий глаз мухи, украшает потолок здания. Он завораживает своим оптическим эффектом: выпуклый потолок или вогнутый? Плоскость это или шар? </a:t>
            </a:r>
          </a:p>
          <a:p>
            <a:pPr algn="ctr"/>
            <a:r>
              <a:rPr lang="ru-RU" sz="2400" dirty="0">
                <a:solidFill>
                  <a:srgbClr val="7030A0"/>
                </a:solidFill>
              </a:rPr>
              <a:t>Художник настаивал, чтобы в музее не было экскурсоводов, что-либо поясняющих. Посетитель должен двигаться бессистемно, полностью полагаясь на собственные ощущения и чувства. В этом музее находится склеп, где замуровано тело самого великого мистификатора 20-го столетия.</a:t>
            </a:r>
          </a:p>
        </p:txBody>
      </p:sp>
    </p:spTree>
    <p:extLst>
      <p:ext uri="{BB962C8B-B14F-4D97-AF65-F5344CB8AC3E}">
        <p14:creationId xmlns:p14="http://schemas.microsoft.com/office/powerpoint/2010/main" val="177032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340768"/>
            <a:ext cx="6400800" cy="4298032"/>
          </a:xfrm>
        </p:spPr>
        <p:txBody>
          <a:bodyPr>
            <a:normAutofit/>
          </a:bodyPr>
          <a:lstStyle/>
          <a:p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202842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67744" y="0"/>
            <a:ext cx="4824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ТЕАТР-МУЗЕЙ ДАЛИ (ИСПАНИЯ)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5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5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3608" y="1124744"/>
            <a:ext cx="71287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</a:rPr>
              <a:t>Музей Лувр в Париже (Франция).</a:t>
            </a:r>
          </a:p>
          <a:p>
            <a:pPr algn="ctr"/>
            <a:r>
              <a:rPr lang="ru-RU" sz="2800" dirty="0">
                <a:solidFill>
                  <a:srgbClr val="7030A0"/>
                </a:solidFill>
              </a:rPr>
              <a:t>Музей расположен в центре Парижа, на правом берегу Сены. Самые известные шедевры Лувра это </a:t>
            </a:r>
            <a:r>
              <a:rPr lang="ru-RU" sz="2800" dirty="0" err="1">
                <a:solidFill>
                  <a:srgbClr val="7030A0"/>
                </a:solidFill>
              </a:rPr>
              <a:t>Мона</a:t>
            </a:r>
            <a:r>
              <a:rPr lang="ru-RU" sz="2800" dirty="0">
                <a:solidFill>
                  <a:srgbClr val="7030A0"/>
                </a:solidFill>
              </a:rPr>
              <a:t> Лиза Леонардо да Винчи, древнегреческие скульптуры Венеры </a:t>
            </a:r>
            <a:r>
              <a:rPr lang="ru-RU" sz="2800" dirty="0" err="1">
                <a:solidFill>
                  <a:srgbClr val="7030A0"/>
                </a:solidFill>
              </a:rPr>
              <a:t>Милосской</a:t>
            </a:r>
            <a:r>
              <a:rPr lang="ru-RU" sz="2800" dirty="0">
                <a:solidFill>
                  <a:srgbClr val="7030A0"/>
                </a:solidFill>
              </a:rPr>
              <a:t> и Ники </a:t>
            </a:r>
            <a:r>
              <a:rPr lang="ru-RU" sz="2800" dirty="0" err="1">
                <a:solidFill>
                  <a:srgbClr val="7030A0"/>
                </a:solidFill>
              </a:rPr>
              <a:t>Самофракийской</a:t>
            </a:r>
            <a:r>
              <a:rPr lang="ru-RU" sz="2800" dirty="0">
                <a:solidFill>
                  <a:srgbClr val="7030A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983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340768"/>
            <a:ext cx="6400800" cy="4298032"/>
          </a:xfrm>
        </p:spPr>
        <p:txBody>
          <a:bodyPr>
            <a:normAutofit/>
          </a:bodyPr>
          <a:lstStyle/>
          <a:p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782" y="1268760"/>
            <a:ext cx="9687563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0382" y="260648"/>
            <a:ext cx="6325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         МУЗЕЙ ЛУВР </a:t>
            </a:r>
            <a:r>
              <a:rPr lang="ru-RU" sz="3600" b="1" dirty="0">
                <a:solidFill>
                  <a:srgbClr val="FF0000"/>
                </a:solidFill>
              </a:rPr>
              <a:t>(</a:t>
            </a:r>
            <a:r>
              <a:rPr lang="ru-RU" sz="3600" b="1" dirty="0" smtClean="0">
                <a:solidFill>
                  <a:srgbClr val="FF0000"/>
                </a:solidFill>
              </a:rPr>
              <a:t>ПАРИЖ)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71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5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14402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FF0000"/>
                </a:solidFill>
              </a:rPr>
              <a:t/>
            </a:r>
            <a:br>
              <a:rPr lang="ru-RU" sz="7200" b="1" dirty="0" smtClean="0">
                <a:solidFill>
                  <a:srgbClr val="FF0000"/>
                </a:solidFill>
              </a:rPr>
            </a:br>
            <a:r>
              <a:rPr lang="ru-RU" sz="7200" b="1" dirty="0" smtClean="0">
                <a:solidFill>
                  <a:srgbClr val="FF0000"/>
                </a:solidFill>
              </a:rPr>
              <a:t>МУЗЕИ </a:t>
            </a:r>
            <a:br>
              <a:rPr lang="ru-RU" sz="7200" b="1" dirty="0" smtClean="0">
                <a:solidFill>
                  <a:srgbClr val="FF0000"/>
                </a:solidFill>
              </a:rPr>
            </a:br>
            <a:r>
              <a:rPr lang="ru-RU" sz="7200" b="1" dirty="0" smtClean="0">
                <a:solidFill>
                  <a:srgbClr val="FF0000"/>
                </a:solidFill>
              </a:rPr>
              <a:t>БЕЛАРУСИ</a:t>
            </a:r>
            <a:endParaRPr lang="ru-RU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81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7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764704"/>
            <a:ext cx="763284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</a:rPr>
              <a:t>Национальный художественный музей </a:t>
            </a:r>
            <a:r>
              <a:rPr lang="ru-RU" sz="2800" dirty="0">
                <a:solidFill>
                  <a:srgbClr val="7030A0"/>
                </a:solidFill>
              </a:rPr>
              <a:t>– культурная сокровищница Беларуси, обладающая одним из крупнейших собраний в Восточной Европе. Сегодня это не только музей-галерея, но и современный научно-образовательный центр, арт-площадка для художников.</a:t>
            </a:r>
          </a:p>
          <a:p>
            <a:pPr algn="ctr"/>
            <a:r>
              <a:rPr lang="ru-RU" sz="2800" dirty="0" smtClean="0">
                <a:solidFill>
                  <a:srgbClr val="7030A0"/>
                </a:solidFill>
              </a:rPr>
              <a:t>Коллекция </a:t>
            </a:r>
            <a:r>
              <a:rPr lang="ru-RU" sz="2800" dirty="0">
                <a:solidFill>
                  <a:srgbClr val="7030A0"/>
                </a:solidFill>
              </a:rPr>
              <a:t>Национального художественного музея насчитывает более 30 тысяч экспонатов – шедевров белорусского и зарубежного искусства.</a:t>
            </a:r>
          </a:p>
        </p:txBody>
      </p:sp>
    </p:spTree>
    <p:extLst>
      <p:ext uri="{BB962C8B-B14F-4D97-AF65-F5344CB8AC3E}">
        <p14:creationId xmlns:p14="http://schemas.microsoft.com/office/powerpoint/2010/main" val="80484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340768"/>
            <a:ext cx="6400800" cy="4298032"/>
          </a:xfrm>
        </p:spPr>
        <p:txBody>
          <a:bodyPr>
            <a:normAutofit/>
          </a:bodyPr>
          <a:lstStyle/>
          <a:p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788" y="635684"/>
            <a:ext cx="9273788" cy="622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35696" y="116632"/>
            <a:ext cx="6654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НАЦИОНАЛЬНЫЙ ХУДОЖЕСТВЕННЫЙ МУЗЕЙ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РЕСПУБЛИКИ БЕЛАРУСЬ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71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15616" y="836712"/>
            <a:ext cx="684076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</a:rPr>
              <a:t>Белорусский государственный музей истории Великой Отечественной войны – </a:t>
            </a:r>
            <a:r>
              <a:rPr lang="ru-RU" sz="2800" dirty="0">
                <a:solidFill>
                  <a:srgbClr val="7030A0"/>
                </a:solidFill>
              </a:rPr>
              <a:t>первый в мире, посвященный самой кровопролитной войне ХХ века, и единственный в Беларуси, созданный в годы фашистской оккупации.</a:t>
            </a:r>
          </a:p>
          <a:p>
            <a:pPr algn="ctr"/>
            <a:r>
              <a:rPr lang="ru-RU" sz="2800" dirty="0" smtClean="0">
                <a:solidFill>
                  <a:srgbClr val="7030A0"/>
                </a:solidFill>
              </a:rPr>
              <a:t>Сегодня </a:t>
            </a:r>
            <a:r>
              <a:rPr lang="ru-RU" sz="2800" dirty="0">
                <a:solidFill>
                  <a:srgbClr val="7030A0"/>
                </a:solidFill>
              </a:rPr>
              <a:t>это один из самых значимых и крупных музеев планеты – наряду с богатейшими собраниями в Москве, Киеве, Новом Орлеане – которые рассказывают о событиях Второй мировой войны.</a:t>
            </a:r>
          </a:p>
        </p:txBody>
      </p:sp>
    </p:spTree>
    <p:extLst>
      <p:ext uri="{BB962C8B-B14F-4D97-AF65-F5344CB8AC3E}">
        <p14:creationId xmlns:p14="http://schemas.microsoft.com/office/powerpoint/2010/main" val="419459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052736"/>
            <a:ext cx="6728792" cy="4586064"/>
          </a:xfrm>
        </p:spPr>
        <p:txBody>
          <a:bodyPr>
            <a:normAutofit/>
          </a:bodyPr>
          <a:lstStyle/>
          <a:p>
            <a:r>
              <a:rPr lang="ru-RU" sz="6000" b="1" dirty="0">
                <a:solidFill>
                  <a:srgbClr val="FF0000"/>
                </a:solidFill>
              </a:rPr>
              <a:t>САМЫЕ ИЗВЕСТНЫЕ </a:t>
            </a:r>
            <a:r>
              <a:rPr lang="ru-RU" sz="6000" b="1" dirty="0" smtClean="0">
                <a:solidFill>
                  <a:srgbClr val="FF0000"/>
                </a:solidFill>
              </a:rPr>
              <a:t>МУЗЕИ </a:t>
            </a:r>
            <a:r>
              <a:rPr lang="ru-RU" sz="6000" b="1" dirty="0">
                <a:solidFill>
                  <a:srgbClr val="FF0000"/>
                </a:solidFill>
              </a:rPr>
              <a:t>МИРА</a:t>
            </a:r>
          </a:p>
          <a:p>
            <a:endParaRPr lang="ru-RU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12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340768"/>
            <a:ext cx="6400800" cy="4298032"/>
          </a:xfrm>
        </p:spPr>
        <p:txBody>
          <a:bodyPr>
            <a:normAutofit/>
          </a:bodyPr>
          <a:lstStyle/>
          <a:p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94261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7" y="332656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МУЗЕЙ ВЕЛИКОЙ ОТЕЧЕСТВЕННОЙ ВОЙНЫ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06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15616" y="764704"/>
            <a:ext cx="72008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</a:rPr>
              <a:t>«</a:t>
            </a:r>
            <a:r>
              <a:rPr lang="ru-RU" sz="2800" b="1" dirty="0" err="1">
                <a:solidFill>
                  <a:srgbClr val="7030A0"/>
                </a:solidFill>
              </a:rPr>
              <a:t>Дудутки</a:t>
            </a:r>
            <a:r>
              <a:rPr lang="ru-RU" sz="2800" b="1" dirty="0">
                <a:solidFill>
                  <a:srgbClr val="7030A0"/>
                </a:solidFill>
              </a:rPr>
              <a:t>» </a:t>
            </a:r>
            <a:r>
              <a:rPr lang="ru-RU" sz="2800" dirty="0">
                <a:solidFill>
                  <a:srgbClr val="7030A0"/>
                </a:solidFill>
              </a:rPr>
              <a:t>позволяют ненадолго прикоснуться к материальной культуре и быту белорусов. «</a:t>
            </a:r>
            <a:r>
              <a:rPr lang="ru-RU" sz="2800" dirty="0" err="1">
                <a:solidFill>
                  <a:srgbClr val="7030A0"/>
                </a:solidFill>
              </a:rPr>
              <a:t>Дудутки</a:t>
            </a:r>
            <a:r>
              <a:rPr lang="ru-RU" sz="2800" dirty="0">
                <a:solidFill>
                  <a:srgbClr val="7030A0"/>
                </a:solidFill>
              </a:rPr>
              <a:t>» - это </a:t>
            </a:r>
            <a:r>
              <a:rPr lang="ru-RU" sz="2800" dirty="0" err="1">
                <a:solidFill>
                  <a:srgbClr val="7030A0"/>
                </a:solidFill>
              </a:rPr>
              <a:t>экомузей</a:t>
            </a:r>
            <a:r>
              <a:rPr lang="ru-RU" sz="2800" dirty="0">
                <a:solidFill>
                  <a:srgbClr val="7030A0"/>
                </a:solidFill>
              </a:rPr>
              <a:t>, музей “живой” материальной культуры. Он выходит за пределы традиционного представления о музее. Экспозицией здесь является все, что входит в музейно-производственный комплекс. Главная особенность «</a:t>
            </a:r>
            <a:r>
              <a:rPr lang="ru-RU" sz="2800" dirty="0" err="1">
                <a:solidFill>
                  <a:srgbClr val="7030A0"/>
                </a:solidFill>
              </a:rPr>
              <a:t>Дудуток</a:t>
            </a:r>
            <a:r>
              <a:rPr lang="ru-RU" sz="2800" dirty="0">
                <a:solidFill>
                  <a:srgbClr val="7030A0"/>
                </a:solidFill>
              </a:rPr>
              <a:t>» – сохранение старинных технологий изготовления изделий.</a:t>
            </a:r>
          </a:p>
        </p:txBody>
      </p:sp>
    </p:spTree>
    <p:extLst>
      <p:ext uri="{BB962C8B-B14F-4D97-AF65-F5344CB8AC3E}">
        <p14:creationId xmlns:p14="http://schemas.microsoft.com/office/powerpoint/2010/main" val="414576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340768"/>
            <a:ext cx="6400800" cy="4298032"/>
          </a:xfrm>
        </p:spPr>
        <p:txBody>
          <a:bodyPr>
            <a:normAutofit/>
          </a:bodyPr>
          <a:lstStyle/>
          <a:p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9145"/>
            <a:ext cx="9296356" cy="55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27784" y="116632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ДУДУТКИ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44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5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3648" y="836712"/>
            <a:ext cx="691276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</a:rPr>
              <a:t>Гомельский дворцово-парковый ансамбль </a:t>
            </a:r>
            <a:r>
              <a:rPr lang="ru-RU" sz="2800" dirty="0">
                <a:solidFill>
                  <a:srgbClr val="7030A0"/>
                </a:solidFill>
              </a:rPr>
              <a:t>– один из красивейших памятников архитектуры Беларуси. Сегодня уникальный музейный комплекс в центре Гомеля объединяет дворец Румянцевых и Паскевичей, часовню-усыпальницу, зимний сад, смотровую башню и великолепный старинный парк.</a:t>
            </a:r>
          </a:p>
        </p:txBody>
      </p:sp>
    </p:spTree>
    <p:extLst>
      <p:ext uri="{BB962C8B-B14F-4D97-AF65-F5344CB8AC3E}">
        <p14:creationId xmlns:p14="http://schemas.microsoft.com/office/powerpoint/2010/main" val="247065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340768"/>
            <a:ext cx="6400800" cy="4298032"/>
          </a:xfrm>
        </p:spPr>
        <p:txBody>
          <a:bodyPr>
            <a:normAutofit/>
          </a:bodyPr>
          <a:lstStyle/>
          <a:p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443" y="692696"/>
            <a:ext cx="9243443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5657" y="188640"/>
            <a:ext cx="7560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ДВОРЦОВО ПАРКОВЫЙ АНСАМБЛЬ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(ГОМЕЛЬ)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81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7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5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-79654"/>
            <a:ext cx="864096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ctr"/>
            <a:r>
              <a:rPr lang="ru-RU" sz="2800" b="1" dirty="0" smtClean="0">
                <a:solidFill>
                  <a:srgbClr val="7030A0"/>
                </a:solidFill>
              </a:rPr>
              <a:t>Комплекс </a:t>
            </a:r>
            <a:r>
              <a:rPr lang="ru-RU" sz="2800" b="1" dirty="0">
                <a:solidFill>
                  <a:srgbClr val="7030A0"/>
                </a:solidFill>
              </a:rPr>
              <a:t>«Линия Сталина</a:t>
            </a:r>
            <a:r>
              <a:rPr lang="ru-RU" sz="2800" b="1" dirty="0" smtClean="0">
                <a:solidFill>
                  <a:srgbClr val="7030A0"/>
                </a:solidFill>
              </a:rPr>
              <a:t>». </a:t>
            </a:r>
            <a:r>
              <a:rPr lang="ru-RU" sz="2800" dirty="0" smtClean="0">
                <a:solidFill>
                  <a:srgbClr val="7030A0"/>
                </a:solidFill>
              </a:rPr>
              <a:t>Музей </a:t>
            </a:r>
            <a:r>
              <a:rPr lang="ru-RU" sz="2800" dirty="0">
                <a:solidFill>
                  <a:srgbClr val="7030A0"/>
                </a:solidFill>
              </a:rPr>
              <a:t>под открытым небом был создан в 2005 году к 60-летию Победы в Великой Отечественной </a:t>
            </a:r>
            <a:r>
              <a:rPr lang="ru-RU" sz="2800" dirty="0" smtClean="0">
                <a:solidFill>
                  <a:srgbClr val="7030A0"/>
                </a:solidFill>
              </a:rPr>
              <a:t>войне. В </a:t>
            </a:r>
            <a:r>
              <a:rPr lang="ru-RU" sz="2800" dirty="0">
                <a:solidFill>
                  <a:srgbClr val="7030A0"/>
                </a:solidFill>
              </a:rPr>
              <a:t>комплекс вошли две долговременные оборонительные точки (доты), являющиеся исторической основой музея. Были восстановлены также пулеметные доты и командно-наблюдательский пункт. В экспозиции представлена военная техника – со времен Первой мировой войны и до наших дней, демонстрируются все виды окопов, траншей и противотанковых рвов.</a:t>
            </a:r>
          </a:p>
        </p:txBody>
      </p:sp>
    </p:spTree>
    <p:extLst>
      <p:ext uri="{BB962C8B-B14F-4D97-AF65-F5344CB8AC3E}">
        <p14:creationId xmlns:p14="http://schemas.microsoft.com/office/powerpoint/2010/main" val="245587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340768"/>
            <a:ext cx="6400800" cy="4298032"/>
          </a:xfrm>
        </p:spPr>
        <p:txBody>
          <a:bodyPr>
            <a:normAutofit/>
          </a:bodyPr>
          <a:lstStyle/>
          <a:p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377" y="697498"/>
            <a:ext cx="9238754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27784" y="0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ЛИНИЯ СТАЛИНА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78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5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2060848"/>
            <a:ext cx="82089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>
                <a:solidFill>
                  <a:srgbClr val="FF0000"/>
                </a:solidFill>
              </a:rPr>
              <a:t>НЕОБЫКНОВЕННЫЕ </a:t>
            </a:r>
            <a:endParaRPr lang="ru-RU" sz="7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7200" b="1" dirty="0" smtClean="0">
                <a:solidFill>
                  <a:srgbClr val="FF0000"/>
                </a:solidFill>
              </a:rPr>
              <a:t>МУЗЕИ</a:t>
            </a:r>
            <a:endParaRPr lang="ru-RU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48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340768"/>
            <a:ext cx="6400800" cy="4298032"/>
          </a:xfrm>
        </p:spPr>
        <p:txBody>
          <a:bodyPr>
            <a:normAutofit/>
          </a:bodyPr>
          <a:lstStyle/>
          <a:p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" y="764704"/>
            <a:ext cx="9135376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0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ЖЕЛЕЗНОДОРОЖНЫЙ МУЗЕЙ 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(БРЕСТ)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15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340768"/>
            <a:ext cx="6400800" cy="4298032"/>
          </a:xfrm>
        </p:spPr>
        <p:txBody>
          <a:bodyPr>
            <a:normAutofit/>
          </a:bodyPr>
          <a:lstStyle/>
          <a:p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52" y="691668"/>
            <a:ext cx="9229863" cy="615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116632"/>
            <a:ext cx="849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МУЗЕЙ СРЕДНЕВЕКОВОГО РЫЦАРСТВА 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(ПОЛОЦК)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43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692696"/>
            <a:ext cx="7272808" cy="5040560"/>
          </a:xfrm>
        </p:spPr>
        <p:txBody>
          <a:bodyPr>
            <a:normAutofit fontScale="47500" lnSpcReduction="20000"/>
          </a:bodyPr>
          <a:lstStyle/>
          <a:p>
            <a:r>
              <a:rPr lang="ru-RU" sz="6000" b="1" dirty="0">
                <a:solidFill>
                  <a:srgbClr val="7030A0"/>
                </a:solidFill>
              </a:rPr>
              <a:t>Государственный музей Эрмитаж в Санкт-Петербурге (Россия)</a:t>
            </a:r>
            <a:endParaRPr lang="ru-RU" sz="6000" dirty="0">
              <a:solidFill>
                <a:srgbClr val="7030A0"/>
              </a:solidFill>
            </a:endParaRPr>
          </a:p>
          <a:p>
            <a:r>
              <a:rPr lang="ru-RU" sz="6000" dirty="0">
                <a:solidFill>
                  <a:srgbClr val="7030A0"/>
                </a:solidFill>
              </a:rPr>
              <a:t>Находится в Санкт-Петербурге. Основан в 1764году императрицей Екатериной II. Эрмитаж – один из крупнейших музеев мира. Экспозиция размещена в 350 залах. Здесь можно увидеть большую коллекцию памятников древней культуры, картины великих художников, бесчисленное количество экспонатов известных коллекционеров, драгоценностей и многое другое.</a:t>
            </a:r>
          </a:p>
          <a:p>
            <a:endParaRPr lang="ru-RU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10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340768"/>
            <a:ext cx="6400800" cy="4298032"/>
          </a:xfrm>
        </p:spPr>
        <p:txBody>
          <a:bodyPr>
            <a:normAutofit/>
          </a:bodyPr>
          <a:lstStyle/>
          <a:p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0" y="0"/>
            <a:ext cx="9123099" cy="6842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248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340768"/>
            <a:ext cx="6400800" cy="4298032"/>
          </a:xfrm>
        </p:spPr>
        <p:txBody>
          <a:bodyPr>
            <a:normAutofit/>
          </a:bodyPr>
          <a:lstStyle/>
          <a:p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4548"/>
            <a:ext cx="9139944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9672" y="0"/>
            <a:ext cx="619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МУЗЕЙ БЕЛОРУССКОГО КНИГОПЕЧАТАНИЯ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(ПОЛОЦК)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07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340768"/>
            <a:ext cx="6400800" cy="4298032"/>
          </a:xfrm>
        </p:spPr>
        <p:txBody>
          <a:bodyPr>
            <a:normAutofit/>
          </a:bodyPr>
          <a:lstStyle/>
          <a:p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" y="764704"/>
            <a:ext cx="9139944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99792" y="0"/>
            <a:ext cx="4032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МУЗЕЙ КАРЕТ (МИНСК)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50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340768"/>
            <a:ext cx="6400800" cy="4298032"/>
          </a:xfrm>
        </p:spPr>
        <p:txBody>
          <a:bodyPr>
            <a:normAutofit/>
          </a:bodyPr>
          <a:lstStyle/>
          <a:p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2940"/>
            <a:ext cx="9143486" cy="6108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1720" y="116632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МУЗЕЙ ДЕТСТВА (МИНСК)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86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340768"/>
            <a:ext cx="6400800" cy="4298032"/>
          </a:xfrm>
        </p:spPr>
        <p:txBody>
          <a:bodyPr>
            <a:normAutofit/>
          </a:bodyPr>
          <a:lstStyle/>
          <a:p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0591"/>
            <a:ext cx="9131386" cy="6097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83768" y="0"/>
            <a:ext cx="4680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АПТЕКА-МУЗЕЙ (ГРОДНО)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17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340768"/>
            <a:ext cx="6400800" cy="4298032"/>
          </a:xfrm>
        </p:spPr>
        <p:txBody>
          <a:bodyPr>
            <a:normAutofit/>
          </a:bodyPr>
          <a:lstStyle/>
          <a:p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8700"/>
            <a:ext cx="9144000" cy="61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1720" y="0"/>
            <a:ext cx="6160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ЦЕНТР ОКЕАНОГРАФИИ (МИНСК)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25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340768"/>
            <a:ext cx="6400800" cy="4298032"/>
          </a:xfrm>
        </p:spPr>
        <p:txBody>
          <a:bodyPr>
            <a:normAutofit/>
          </a:bodyPr>
          <a:lstStyle/>
          <a:p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0" y="731520"/>
            <a:ext cx="9144000" cy="612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79712" y="116632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МУЗЕЙ ЗЕМЛЕВЕДЕНИЯ БГУ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55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340768"/>
            <a:ext cx="6400800" cy="4298032"/>
          </a:xfrm>
        </p:spPr>
        <p:txBody>
          <a:bodyPr>
            <a:normAutofit/>
          </a:bodyPr>
          <a:lstStyle/>
          <a:p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6" y="850023"/>
            <a:ext cx="9146495" cy="6007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7704" y="0"/>
            <a:ext cx="6192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МУЗЕЙ КУНСТКАМЕРА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(ГРОДНО)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48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340768"/>
            <a:ext cx="6400800" cy="4298032"/>
          </a:xfrm>
        </p:spPr>
        <p:txBody>
          <a:bodyPr>
            <a:normAutofit/>
          </a:bodyPr>
          <a:lstStyle/>
          <a:p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5" y="1340768"/>
            <a:ext cx="9176455" cy="5482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71800" y="116632"/>
            <a:ext cx="3816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МУЗЕЙ КОТА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(МИНСК)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99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340768"/>
            <a:ext cx="6400800" cy="4298032"/>
          </a:xfrm>
        </p:spPr>
        <p:txBody>
          <a:bodyPr>
            <a:normAutofit/>
          </a:bodyPr>
          <a:lstStyle/>
          <a:p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91680" y="1484784"/>
            <a:ext cx="50405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СПАСИБО  ЗА ВНИМАНИЕ!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35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340768"/>
            <a:ext cx="6400800" cy="4298032"/>
          </a:xfrm>
        </p:spPr>
        <p:txBody>
          <a:bodyPr>
            <a:normAutofit/>
          </a:bodyPr>
          <a:lstStyle/>
          <a:p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4173"/>
            <a:ext cx="9144000" cy="6003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0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ГОСУДАРСТВЕННЫЙ МУЗЕЙ ЭРМИТАЖ 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(САНКТ-ПЕТЕРБУРГ)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26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340768"/>
            <a:ext cx="6400800" cy="4298032"/>
          </a:xfrm>
        </p:spPr>
        <p:txBody>
          <a:bodyPr>
            <a:normAutofit/>
          </a:bodyPr>
          <a:lstStyle/>
          <a:p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2374"/>
            <a:ext cx="9187165" cy="689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91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7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31640" y="1052736"/>
            <a:ext cx="712879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</a:rPr>
              <a:t>Государственная Третьяковская </a:t>
            </a:r>
            <a:r>
              <a:rPr lang="ru-RU" sz="2800" b="1" dirty="0" smtClean="0">
                <a:solidFill>
                  <a:srgbClr val="7030A0"/>
                </a:solidFill>
              </a:rPr>
              <a:t>Галерея</a:t>
            </a:r>
            <a:r>
              <a:rPr lang="ru-RU" sz="2800" dirty="0">
                <a:solidFill>
                  <a:srgbClr val="7030A0"/>
                </a:solidFill>
              </a:rPr>
              <a:t/>
            </a:r>
            <a:br>
              <a:rPr lang="ru-RU" sz="2800" dirty="0">
                <a:solidFill>
                  <a:srgbClr val="7030A0"/>
                </a:solidFill>
              </a:rPr>
            </a:br>
            <a:r>
              <a:rPr lang="ru-RU" sz="2800" dirty="0">
                <a:solidFill>
                  <a:srgbClr val="7030A0"/>
                </a:solidFill>
              </a:rPr>
              <a:t>Находится в Москве. Музей основан купцом Павлом Михайловичем Третьяковым в 1856 году. Он собирал коллекцию с 1856 по 1892 годы и в 1892году передал ее в дар Москве. Экспозиция музея насчитывает 150 тысяч экспонатов. В основном – картины русских художников: Брюллов, Крамской, Куинджи, Врубель, Васнецов и многие другие.</a:t>
            </a:r>
            <a:r>
              <a:rPr lang="ru-RU" sz="2400" dirty="0">
                <a:solidFill>
                  <a:srgbClr val="7030A0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1038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340768"/>
            <a:ext cx="6400800" cy="4298032"/>
          </a:xfrm>
        </p:spPr>
        <p:txBody>
          <a:bodyPr>
            <a:normAutofit/>
          </a:bodyPr>
          <a:lstStyle/>
          <a:p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" y="737320"/>
            <a:ext cx="9195388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3688" y="0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ТРЕТЬЯКОВСКАЯ ГАЛЕРЕЯ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94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340768"/>
            <a:ext cx="6400800" cy="4298032"/>
          </a:xfrm>
        </p:spPr>
        <p:txBody>
          <a:bodyPr>
            <a:normAutofit/>
          </a:bodyPr>
          <a:lstStyle/>
          <a:p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87350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706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736</Words>
  <Application>Microsoft Office PowerPoint</Application>
  <PresentationFormat>Экран (4:3)</PresentationFormat>
  <Paragraphs>68</Paragraphs>
  <Slides>49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МУЗЕИ  БЕЛАРУСИ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user0</dc:creator>
  <cp:lastModifiedBy>user0</cp:lastModifiedBy>
  <cp:revision>31</cp:revision>
  <dcterms:created xsi:type="dcterms:W3CDTF">2019-05-19T13:58:40Z</dcterms:created>
  <dcterms:modified xsi:type="dcterms:W3CDTF">2020-05-18T06:41:15Z</dcterms:modified>
</cp:coreProperties>
</file>